
<file path=[Content_Types].xml><?xml version="1.0" encoding="utf-8"?>
<Types xmlns="http://schemas.openxmlformats.org/package/2006/content-types">
  <Default Extension="xml" ContentType="application/xml"/>
  <Default Extension="rels" ContentType="application/vnd.openxmlformats-package.relationships+xml"/>
  <Default Extension="svg" ContentType="image/svg+xml"/>
  <Default Extension="gif" ContentType="image/gif"/>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notesMaster" Target="notesMasters/notesMaster1.xml" /><Relationship Id="rId17" Type="http://schemas.openxmlformats.org/officeDocument/2006/relationships/viewProps" Target="viewProps.xml" /><Relationship Id="rId16" Type="http://schemas.openxmlformats.org/officeDocument/2006/relationships/presProps" Target="presProps.xml" /><Relationship Id="rId1" Type="http://schemas.openxmlformats.org/officeDocument/2006/relationships/slideMaster" Target="slideMasters/slideMaster1.xml" /><Relationship Id="rId19" Type="http://schemas.openxmlformats.org/officeDocument/2006/relationships/tableStyles" Target="tableStyles.xml" /><Relationship Id="rId18"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spcBef>
                <a:spcPts val="3000"/>
              </a:spcBef>
              <a:buNone/>
            </a:pPr>
            <a:r>
              <a:rPr b="1"/>
              <a:t>Abstract</a:t>
            </a:r>
          </a:p>
          <a:p>
            <a:pPr lvl="0" indent="0" marL="0">
              <a:buNone/>
            </a:pPr>
          </a:p>
          <a:p>
            <a:pPr lvl="0" indent="0" marL="0">
              <a:buNone/>
            </a:pPr>
            <a:r>
              <a:rPr/>
              <a:t>In this presentation we will show some of the general purpose repository tooling used to manage repository data for the Language Data Commons of Australia and the Australian Text Analytics Platform. We have a standards-based repository stack which is used to make research data available for human and machine-use. The main part of the stack is “Oni” https://github.com/Arkisto-Platform/oni which builds an access-controlled REST API from an Oxford Common File Layout (OCFL) data store (which consists of data objects which are saved as files-on-disk or in object storage), with data objects are described using the RO-Crate metadata standard. Data is indexed into a postgres-driven API for low-level access, and a full discovery index implemented in ElasticSearch, with the ability to create access portals in your web framework of choice. We will demonstrate rapid creation of large scale repositories using batch tooling, as well as using a metadata entry tool known as Describo to produce RO-Crate linked-data descriptions.</a:t>
            </a:r>
          </a:p>
          <a:p>
            <a:pPr lvl="0" indent="0" marL="0">
              <a:buNone/>
            </a:pPr>
          </a:p>
          <a:p>
            <a:pPr lvl="0" indent="0" marL="0">
              <a:buNone/>
            </a:pPr>
            <a:r>
              <a:rPr/>
              <a:t>This slide shows the “small pieces, loosely joined style of the Oni repository” – it is based on an OCFL data store for digital objects on disk or object storage - with RO-Crate metadata for each object.</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Very often researchers will have</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 this recording, we use the RO-Crate Excel tool to generate an Excel workbook listing all the files.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Here we see the Crate-O metadata tool (which is a zero-install web application that runs in Chrome and other browsers that support the new FilesystemAPI) being used to add an Orgnization as the Affiliation for a Person entity. Having imported this “Context Entity” (that’s the RO-Crate term for this type of contextual metadata) it can then be re-used within the crate which we see here as the schema.org </a:t>
            </a:r>
            <a:r>
              <a:rPr>
                <a:latin typeface="Courier"/>
              </a:rPr>
              <a:t>publisher</a:t>
            </a:r>
            <a:r>
              <a:rPr/>
              <a:t> property is linked to the same orgnization.</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You can get the Crate-O source or try it out at this github repo.</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slide shows generating an HTML preview file that summarizes the data</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slide shows another script (via a make file that supplies a set of commandline paramaters) which takes the RO-Crate and “explodes” it into a set of OCFL (Oxford Common File Layout) directories in a “Storage Root”</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is a search portal for the plays with an Elastic search for full text for </a:t>
            </a:r>
            <a:r>
              <a:rPr strike="sngStrike"/>
              <a:t>facets</a:t>
            </a:r>
            <a:r>
              <a:rPr/>
              <a:t> aggregations.</a:t>
            </a:r>
          </a:p>
          <a:p>
            <a:pPr lvl="0" indent="0" marL="0">
              <a:buNone/>
            </a:pPr>
          </a:p>
          <a:p>
            <a:pPr lvl="0" indent="0" marL="0">
              <a:buNone/>
            </a:pPr>
            <a:r>
              <a:rPr/>
              <a:t>In conclusion, this repository stack is quite different from DSpace, ePrints and other repository systems where everything is built in to one application - the approach is more like the unix</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10.gif"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sv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gif"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gif"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5.gif"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7.gif"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8.gif"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Introducing the Oni Repository Stack</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Peter Sefton</a:t>
            </a:r>
            <a:br/>
            <a:r>
              <a:rPr/>
              <a:t>Moises Sacal Bonequi</a:t>
            </a:r>
            <a:br/>
            <a:r>
              <a:rPr/>
              <a:t>Alvin Sebastian</a:t>
            </a:r>
            <a:br/>
            <a:r>
              <a:rPr/>
              <a:t>Mark Raadgever</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is the OCFL file layout</a:t>
            </a:r>
          </a:p>
        </p:txBody>
      </p:sp>
      <p:pic>
        <p:nvPicPr>
          <p:cNvPr descr="ocfl-screenshot.png" id="0" name="Picture 1"/>
          <p:cNvPicPr>
            <a:picLocks noGrp="1" noChangeAspect="1"/>
          </p:cNvPicPr>
          <p:nvPr/>
        </p:nvPicPr>
        <p:blipFill>
          <a:blip r:embed="rId2"/>
          <a:stretch>
            <a:fillRect/>
          </a:stretch>
        </p:blipFill>
        <p:spPr bwMode="auto">
          <a:xfrm>
            <a:off x="2070100" y="1193800"/>
            <a:ext cx="50038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Start up 👹 and index stuff</a:t>
            </a:r>
          </a:p>
        </p:txBody>
      </p:sp>
      <p:sp>
        <p:nvSpPr>
          <p:cNvPr id="3" name="Content Placeholder 2"/>
          <p:cNvSpPr>
            <a:spLocks noGrp="1"/>
          </p:cNvSpPr>
          <p:nvPr>
            <p:ph idx="1"/>
          </p:nvPr>
        </p:nvSpPr>
        <p:spPr/>
        <p:txBody>
          <a:bodyPr/>
          <a:lstStyle/>
          <a:p>
            <a:pPr lvl="0" indent="0" marL="0">
              <a:buNone/>
            </a:pPr>
            <a:r>
              <a:rPr/>
              <a:t>Type, like:</a:t>
            </a:r>
          </a:p>
          <a:p>
            <a:pPr lvl="0" indent="0">
              <a:buNone/>
            </a:pPr>
            <a:r>
              <a:rPr>
                <a:latin typeface="Courier"/>
              </a:rPr>
              <a:t>&gt; docker compose up
 ... Screenfulls of stuff
&gt; node structural-index.js 
{ message: 'Started: database indexer' }
</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Et Voila!</a:t>
            </a:r>
          </a:p>
        </p:txBody>
      </p:sp>
      <p:pic>
        <p:nvPicPr>
          <p:cNvPr descr="porta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used here</a:t>
            </a:r>
          </a:p>
        </p:txBody>
      </p:sp>
      <p:sp>
        <p:nvSpPr>
          <p:cNvPr id="3" name="Content Placeholder 2"/>
          <p:cNvSpPr>
            <a:spLocks noGrp="1"/>
          </p:cNvSpPr>
          <p:nvPr>
            <p:ph idx="1"/>
          </p:nvPr>
        </p:nvSpPr>
        <p:spPr/>
        <p:txBody>
          <a:bodyPr/>
          <a:lstStyle/>
          <a:p>
            <a:pPr lvl="0" indent="0" marL="0">
              <a:buNone/>
            </a:pPr>
            <a:r>
              <a:rPr/>
              <a:t>This presentation: https://github.com/Language-Research-Technology/qa/tree/main/presentations/oni-dev-track-OR-23</a:t>
            </a:r>
          </a:p>
          <a:p>
            <a:pPr lvl="0" indent="0" marL="0">
              <a:buNone/>
            </a:pPr>
            <a:r>
              <a:rPr/>
              <a:t>The excel-to-crate tooling: https://github.com/Language-Research-Technology/ro-crate-excel</a:t>
            </a:r>
          </a:p>
          <a:p>
            <a:pPr lvl="0" indent="0" marL="0">
              <a:buNone/>
            </a:pPr>
            <a:r>
              <a:rPr/>
              <a:t>The thing that turns RO-Crate into an OCFL repo: https://github.com/Language-Research-Technology/corpus-tools-ro-crate</a:t>
            </a:r>
          </a:p>
          <a:p>
            <a:pPr lvl="0" indent="0" marL="0">
              <a:buNone/>
            </a:pPr>
            <a:r>
              <a:rPr/>
              <a:t>The Oni stack, OCFL library, API and Elastic Search: https://github.com/Language-Research-Technology/oni-ui</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architecture</a:t>
            </a:r>
          </a:p>
        </p:txBody>
      </p:sp>
      <p:pic>
        <p:nvPicPr>
          <p:cNvPr descr="oni_diagrams_oni-architecture-2.svg" id="0" name="Picture 1"/>
          <p:cNvPicPr>
            <a:picLocks noGrp="1" noChangeAspect="1"/>
          </p:cNvPicPr>
          <p:nvPr/>
        </p:nvPicPr>
        <p:blipFill>
          <a:blip r:embed="rId3"/>
          <a:stretch>
            <a:fillRect/>
          </a:stretch>
        </p:blipFill>
        <p:spPr bwMode="auto">
          <a:xfrm>
            <a:off x="1816100" y="1193800"/>
            <a:ext cx="55118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data – ~300 plays from the 1500s</a:t>
            </a:r>
          </a:p>
        </p:txBody>
      </p:sp>
      <p:pic>
        <p:nvPicPr>
          <p:cNvPr descr="list-metadata.gif" id="0" name="Picture 1"/>
          <p:cNvPicPr>
            <a:picLocks noGrp="1" noChangeAspect="1"/>
          </p:cNvPicPr>
          <p:nvPr/>
        </p:nvPicPr>
        <p:blipFill>
          <a:blip r:embed="rId3"/>
          <a:stretch>
            <a:fillRect/>
          </a:stretch>
        </p:blipFill>
        <p:spPr bwMode="auto">
          <a:xfrm>
            <a:off x="1346200" y="1193800"/>
            <a:ext cx="64643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RO-Crate-excel, execute a few maneuvers</a:t>
            </a:r>
          </a:p>
        </p:txBody>
      </p:sp>
      <p:pic>
        <p:nvPicPr>
          <p:cNvPr descr="rocx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Paste in the researcher’s data</a:t>
            </a:r>
          </a:p>
        </p:txBody>
      </p:sp>
      <p:pic>
        <p:nvPicPr>
          <p:cNvPr descr="sheet-detail.png" id="0" name="Picture 1"/>
          <p:cNvPicPr>
            <a:picLocks noGrp="1" noChangeAspect="1"/>
          </p:cNvPicPr>
          <p:nvPr/>
        </p:nvPicPr>
        <p:blipFill>
          <a:blip r:embed="rId2"/>
          <a:stretch>
            <a:fillRect/>
          </a:stretch>
        </p:blipFill>
        <p:spPr bwMode="auto">
          <a:xfrm>
            <a:off x="457200" y="1308100"/>
            <a:ext cx="8229600" cy="3162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Fine tune using Crate-O …</a:t>
            </a:r>
          </a:p>
        </p:txBody>
      </p:sp>
      <p:pic>
        <p:nvPicPr>
          <p:cNvPr descr="crate-o-org.mov.gif" id="0" name="Picture 1"/>
          <p:cNvPicPr>
            <a:picLocks noGrp="1" noChangeAspect="1"/>
          </p:cNvPicPr>
          <p:nvPr/>
        </p:nvPicPr>
        <p:blipFill>
          <a:blip r:embed="rId3"/>
          <a:stretch>
            <a:fillRect/>
          </a:stretch>
        </p:blipFill>
        <p:spPr bwMode="auto">
          <a:xfrm>
            <a:off x="1739900" y="1193800"/>
            <a:ext cx="56515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Here’s where you get Crate-O</a:t>
            </a:r>
          </a:p>
        </p:txBody>
      </p:sp>
      <p:pic>
        <p:nvPicPr>
          <p:cNvPr descr="crate-o-site.png" id="0" name="Picture 1"/>
          <p:cNvPicPr>
            <a:picLocks noGrp="1" noChangeAspect="1"/>
          </p:cNvPicPr>
          <p:nvPr/>
        </p:nvPicPr>
        <p:blipFill>
          <a:blip r:embed="rId3"/>
          <a:stretch>
            <a:fillRect/>
          </a:stretch>
        </p:blipFill>
        <p:spPr bwMode="auto">
          <a:xfrm>
            <a:off x="1765300" y="1193800"/>
            <a:ext cx="56261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and you get an RO-Crate for the data</a:t>
            </a:r>
          </a:p>
        </p:txBody>
      </p:sp>
      <p:pic>
        <p:nvPicPr>
          <p:cNvPr descr="rochtm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Then using corpus-tools-ro-crate, make an OCFL repo</a:t>
            </a:r>
          </a:p>
        </p:txBody>
      </p:sp>
      <p:pic>
        <p:nvPicPr>
          <p:cNvPr descr="make-plays.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the Oni Repository Stack</dc:title>
  <dc:creator>Peter Sefton; Moises Sacal Bonequi; Alvin Sebastian; Mark Raadgever</dc:creator>
  <cp:keywords/>
  <dcterms:created xsi:type="dcterms:W3CDTF">2023-06-13T10:06:12Z</dcterms:created>
  <dcterms:modified xsi:type="dcterms:W3CDTF">2023-06-13T10:06:12Z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
  </property>
  <property fmtid="{D5CDD505-2E9C-101B-9397-08002B2CF9AE}" pid="3" name="theme">
    <vt:lpwstr/>
  </property>
</Properties>
</file>